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62754" y="2232507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58" y="3780802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58" y="5519115"/>
                </a:lnTo>
                <a:lnTo>
                  <a:pt x="2941358" y="3780802"/>
                </a:lnTo>
                <a:close/>
              </a:path>
              <a:path w="7125334" h="6448425">
                <a:moveTo>
                  <a:pt x="7125284" y="1241806"/>
                </a:moveTo>
                <a:lnTo>
                  <a:pt x="5883935" y="0"/>
                </a:lnTo>
                <a:lnTo>
                  <a:pt x="2659786" y="3225469"/>
                </a:lnTo>
                <a:lnTo>
                  <a:pt x="5883935" y="6448425"/>
                </a:lnTo>
                <a:lnTo>
                  <a:pt x="7125284" y="5207584"/>
                </a:lnTo>
                <a:lnTo>
                  <a:pt x="7125284" y="1241806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902508" y="3247504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786" y="192227"/>
                </a:moveTo>
                <a:lnTo>
                  <a:pt x="2798635" y="0"/>
                </a:lnTo>
                <a:lnTo>
                  <a:pt x="0" y="2796121"/>
                </a:lnTo>
                <a:lnTo>
                  <a:pt x="194716" y="2990850"/>
                </a:lnTo>
                <a:lnTo>
                  <a:pt x="2990786" y="192227"/>
                </a:lnTo>
                <a:close/>
              </a:path>
              <a:path w="3096259" h="3399154">
                <a:moveTo>
                  <a:pt x="3096069" y="1660283"/>
                </a:moveTo>
                <a:lnTo>
                  <a:pt x="2463304" y="1027493"/>
                </a:lnTo>
                <a:lnTo>
                  <a:pt x="724992" y="2765806"/>
                </a:lnTo>
                <a:lnTo>
                  <a:pt x="1357782" y="3398596"/>
                </a:lnTo>
                <a:lnTo>
                  <a:pt x="3096069" y="1660283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45003" y="2235758"/>
            <a:ext cx="621030" cy="621030"/>
          </a:xfrm>
          <a:custGeom>
            <a:avLst/>
            <a:gdLst/>
            <a:ahLst/>
            <a:cxnLst/>
            <a:rect l="l" t="t" r="r" b="b"/>
            <a:pathLst>
              <a:path w="621029" h="621030">
                <a:moveTo>
                  <a:pt x="309943" y="0"/>
                </a:moveTo>
                <a:lnTo>
                  <a:pt x="0" y="309943"/>
                </a:lnTo>
                <a:lnTo>
                  <a:pt x="309943" y="620763"/>
                </a:lnTo>
                <a:lnTo>
                  <a:pt x="620763" y="309943"/>
                </a:lnTo>
                <a:lnTo>
                  <a:pt x="30994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3107542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55" y="0"/>
                </a:moveTo>
                <a:lnTo>
                  <a:pt x="0" y="884580"/>
                </a:lnTo>
                <a:lnTo>
                  <a:pt x="884555" y="1771650"/>
                </a:lnTo>
                <a:lnTo>
                  <a:pt x="1771650" y="884580"/>
                </a:lnTo>
                <a:lnTo>
                  <a:pt x="88455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1124996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7082" y="0"/>
                </a:moveTo>
                <a:lnTo>
                  <a:pt x="0" y="884580"/>
                </a:lnTo>
                <a:lnTo>
                  <a:pt x="887082" y="1771650"/>
                </a:lnTo>
                <a:lnTo>
                  <a:pt x="1771599" y="884580"/>
                </a:lnTo>
                <a:lnTo>
                  <a:pt x="88708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15451" y="1016190"/>
            <a:ext cx="9299422" cy="19606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7324" y="3639629"/>
            <a:ext cx="10099040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18288000" cy="10288270"/>
            <a:chOff x="0" y="0"/>
            <a:chExt cx="18288000" cy="1028827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7368" y="3035808"/>
              <a:ext cx="10390632" cy="5114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371782" y="0"/>
            <a:ext cx="3476625" cy="1929764"/>
            <a:chOff x="11371782" y="0"/>
            <a:chExt cx="3476625" cy="1929764"/>
          </a:xfrm>
        </p:grpSpPr>
        <p:sp>
          <p:nvSpPr>
            <p:cNvPr id="3" name="object 3" descr="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9" y="0"/>
                  </a:moveTo>
                  <a:lnTo>
                    <a:pt x="729140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383" y="191427"/>
                  </a:lnTo>
                  <a:lnTo>
                    <a:pt x="274965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 descr="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723" y="3549319"/>
                </a:lnTo>
                <a:lnTo>
                  <a:pt x="5003723" y="658835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7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904" y="4817617"/>
            <a:ext cx="3183341" cy="466255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68275" marR="163195" indent="149860">
              <a:lnSpc>
                <a:spcPct val="100000"/>
              </a:lnSpc>
              <a:spcBef>
                <a:spcPts val="125"/>
              </a:spcBef>
            </a:pPr>
            <a:r>
              <a:rPr dirty="0" spc="-40"/>
              <a:t>In</a:t>
            </a:r>
            <a:r>
              <a:rPr dirty="0" spc="-180"/>
              <a:t> </a:t>
            </a:r>
            <a:r>
              <a:rPr dirty="0" spc="120"/>
              <a:t>conclusion,</a:t>
            </a:r>
            <a:r>
              <a:rPr dirty="0" spc="-180"/>
              <a:t> </a:t>
            </a:r>
            <a:r>
              <a:rPr dirty="0" spc="125"/>
              <a:t>optimizing</a:t>
            </a:r>
            <a:r>
              <a:rPr dirty="0" spc="-175"/>
              <a:t> </a:t>
            </a:r>
            <a:r>
              <a:rPr dirty="0" spc="135"/>
              <a:t>workforce</a:t>
            </a:r>
            <a:r>
              <a:rPr dirty="0" spc="-180"/>
              <a:t> </a:t>
            </a:r>
            <a:r>
              <a:rPr dirty="0" spc="75"/>
              <a:t>efficiency </a:t>
            </a:r>
            <a:r>
              <a:rPr dirty="0" spc="155"/>
              <a:t>requires</a:t>
            </a:r>
            <a:r>
              <a:rPr dirty="0" spc="-170"/>
              <a:t> </a:t>
            </a:r>
            <a:r>
              <a:rPr dirty="0" spc="110"/>
              <a:t>a</a:t>
            </a:r>
            <a:r>
              <a:rPr dirty="0" spc="-170"/>
              <a:t> </a:t>
            </a:r>
            <a:r>
              <a:rPr dirty="0" spc="125"/>
              <a:t>multifaceted</a:t>
            </a:r>
            <a:r>
              <a:rPr dirty="0" spc="-170"/>
              <a:t> </a:t>
            </a:r>
            <a:r>
              <a:rPr dirty="0" spc="155"/>
              <a:t>approach</a:t>
            </a:r>
            <a:r>
              <a:rPr dirty="0" spc="-170"/>
              <a:t> </a:t>
            </a:r>
            <a:r>
              <a:rPr dirty="0" spc="114"/>
              <a:t>that</a:t>
            </a:r>
            <a:r>
              <a:rPr dirty="0" spc="-170"/>
              <a:t> </a:t>
            </a:r>
            <a:r>
              <a:rPr dirty="0" spc="130"/>
              <a:t>includes</a:t>
            </a:r>
          </a:p>
          <a:p>
            <a:pPr marL="12700" marR="5080" indent="4109720">
              <a:lnSpc>
                <a:spcPct val="100000"/>
              </a:lnSpc>
              <a:spcBef>
                <a:spcPts val="75"/>
              </a:spcBef>
            </a:pPr>
            <a:r>
              <a:rPr dirty="0" spc="-165"/>
              <a:t>, </a:t>
            </a:r>
            <a:r>
              <a:rPr dirty="0" spc="85"/>
              <a:t>effective</a:t>
            </a:r>
            <a:r>
              <a:rPr dirty="0" spc="-165"/>
              <a:t> </a:t>
            </a:r>
            <a:r>
              <a:rPr dirty="0" spc="105"/>
              <a:t>metrics,</a:t>
            </a:r>
            <a:r>
              <a:rPr dirty="0" spc="-165"/>
              <a:t> </a:t>
            </a:r>
            <a:r>
              <a:rPr dirty="0" spc="170"/>
              <a:t>and</a:t>
            </a:r>
            <a:r>
              <a:rPr dirty="0" spc="-160"/>
              <a:t> </a:t>
            </a:r>
            <a:r>
              <a:rPr dirty="0" spc="60"/>
              <a:t>a </a:t>
            </a:r>
            <a:r>
              <a:rPr dirty="0" spc="140"/>
              <a:t>supportive</a:t>
            </a:r>
            <a:r>
              <a:rPr dirty="0" spc="-160"/>
              <a:t> </a:t>
            </a:r>
            <a:r>
              <a:rPr dirty="0" spc="135"/>
              <a:t>environment.</a:t>
            </a:r>
            <a:r>
              <a:rPr dirty="0" spc="-155"/>
              <a:t> </a:t>
            </a:r>
            <a:r>
              <a:rPr dirty="0" spc="110"/>
              <a:t>By</a:t>
            </a:r>
            <a:r>
              <a:rPr dirty="0" spc="-160"/>
              <a:t> </a:t>
            </a:r>
            <a:r>
              <a:rPr dirty="0" spc="155"/>
              <a:t>implementing</a:t>
            </a:r>
            <a:r>
              <a:rPr dirty="0" spc="-155"/>
              <a:t> </a:t>
            </a:r>
            <a:r>
              <a:rPr dirty="0" spc="120"/>
              <a:t>these</a:t>
            </a:r>
          </a:p>
          <a:p>
            <a:pPr marL="615950" indent="172720">
              <a:lnSpc>
                <a:spcPct val="100000"/>
              </a:lnSpc>
            </a:pPr>
            <a:r>
              <a:rPr dirty="0" spc="70"/>
              <a:t>strategies,</a:t>
            </a:r>
            <a:r>
              <a:rPr dirty="0" spc="-165"/>
              <a:t> </a:t>
            </a:r>
            <a:r>
              <a:rPr dirty="0" spc="125"/>
              <a:t>organizations</a:t>
            </a:r>
            <a:r>
              <a:rPr dirty="0" spc="-160"/>
              <a:t> </a:t>
            </a:r>
            <a:r>
              <a:rPr dirty="0" spc="120"/>
              <a:t>can</a:t>
            </a:r>
            <a:r>
              <a:rPr dirty="0" spc="-165"/>
              <a:t> </a:t>
            </a:r>
            <a:r>
              <a:rPr dirty="0" spc="70"/>
              <a:t>significantly</a:t>
            </a:r>
          </a:p>
          <a:p>
            <a:pPr marL="4189729" marR="606425" indent="-3574415">
              <a:lnSpc>
                <a:spcPct val="100000"/>
              </a:lnSpc>
              <a:spcBef>
                <a:spcPts val="75"/>
              </a:spcBef>
            </a:pPr>
            <a:r>
              <a:rPr dirty="0" spc="145"/>
              <a:t>enhance</a:t>
            </a:r>
            <a:r>
              <a:rPr dirty="0" spc="-155"/>
              <a:t> </a:t>
            </a:r>
            <a:r>
              <a:rPr dirty="0" spc="145"/>
              <a:t>employee</a:t>
            </a:r>
            <a:r>
              <a:rPr dirty="0" spc="-155"/>
              <a:t> </a:t>
            </a:r>
            <a:r>
              <a:rPr dirty="0" spc="155"/>
              <a:t>performance</a:t>
            </a:r>
            <a:r>
              <a:rPr dirty="0" spc="-155"/>
              <a:t> </a:t>
            </a:r>
            <a:r>
              <a:rPr dirty="0" spc="170"/>
              <a:t>and</a:t>
            </a:r>
            <a:r>
              <a:rPr dirty="0" spc="-155"/>
              <a:t> </a:t>
            </a:r>
            <a:r>
              <a:rPr dirty="0" spc="110"/>
              <a:t>drive </a:t>
            </a:r>
            <a:r>
              <a:rPr dirty="0" spc="65"/>
              <a:t>success.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78854" y="1744586"/>
            <a:ext cx="6638290" cy="1387475"/>
          </a:xfrm>
          <a:prstGeom prst="rect"/>
        </p:spPr>
        <p:txBody>
          <a:bodyPr wrap="square" lIns="0" tIns="135890" rIns="0" bIns="0" rtlCol="0" vert="horz">
            <a:spAutoFit/>
          </a:bodyPr>
          <a:lstStyle/>
          <a:p>
            <a:pPr marL="280670" marR="5080" indent="-268605">
              <a:lnSpc>
                <a:spcPts val="4880"/>
              </a:lnSpc>
              <a:spcBef>
                <a:spcPts val="1070"/>
              </a:spcBef>
            </a:pPr>
            <a:r>
              <a:rPr dirty="0" sz="4850" spc="240"/>
              <a:t>Conclusion:</a:t>
            </a:r>
            <a:r>
              <a:rPr dirty="0" sz="4850" spc="185"/>
              <a:t> </a:t>
            </a:r>
            <a:r>
              <a:rPr dirty="0" sz="4850" spc="204"/>
              <a:t>Enhancing </a:t>
            </a:r>
            <a:r>
              <a:rPr dirty="0" sz="4850" spc="200"/>
              <a:t>Workforce </a:t>
            </a:r>
            <a:r>
              <a:rPr dirty="0" sz="4850" spc="220"/>
              <a:t>Efficiency</a:t>
            </a:r>
            <a:endParaRPr sz="4850"/>
          </a:p>
        </p:txBody>
      </p:sp>
      <p:sp>
        <p:nvSpPr>
          <p:cNvPr id="14" name="object 14" descr=""/>
          <p:cNvSpPr/>
          <p:nvPr/>
        </p:nvSpPr>
        <p:spPr>
          <a:xfrm>
            <a:off x="3425329" y="3451580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6829" y="3457854"/>
            <a:ext cx="6667500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862" y="1799120"/>
            <a:ext cx="6071870" cy="20142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50" spc="370"/>
              <a:t>Thanks!</a:t>
            </a:r>
            <a:endParaRPr sz="13050"/>
          </a:p>
        </p:txBody>
      </p:sp>
      <p:sp>
        <p:nvSpPr>
          <p:cNvPr id="3" name="object 3" descr=""/>
          <p:cNvSpPr/>
          <p:nvPr/>
        </p:nvSpPr>
        <p:spPr>
          <a:xfrm>
            <a:off x="2335148" y="4336212"/>
            <a:ext cx="5934075" cy="9525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132495" y="8057502"/>
            <a:ext cx="3476625" cy="2230120"/>
            <a:chOff x="8132495" y="8057502"/>
            <a:chExt cx="3476625" cy="2230120"/>
          </a:xfrm>
        </p:grpSpPr>
        <p:sp>
          <p:nvSpPr>
            <p:cNvPr id="4" name="object 4" descr=""/>
            <p:cNvSpPr/>
            <p:nvPr/>
          </p:nvSpPr>
          <p:spPr>
            <a:xfrm>
              <a:off x="8716814" y="8595246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1691749" y="0"/>
                  </a:moveTo>
                  <a:lnTo>
                    <a:pt x="0" y="1691752"/>
                  </a:lnTo>
                  <a:lnTo>
                    <a:pt x="2401118" y="1691752"/>
                  </a:lnTo>
                  <a:lnTo>
                    <a:pt x="2892305" y="1200565"/>
                  </a:lnTo>
                  <a:lnTo>
                    <a:pt x="169174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132495" y="8057502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1738312" y="0"/>
                  </a:moveTo>
                  <a:lnTo>
                    <a:pt x="0" y="1740807"/>
                  </a:lnTo>
                  <a:lnTo>
                    <a:pt x="490630" y="2229495"/>
                  </a:lnTo>
                  <a:lnTo>
                    <a:pt x="774412" y="2229495"/>
                  </a:lnTo>
                  <a:lnTo>
                    <a:pt x="2371115" y="632790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73551" y="2627477"/>
            <a:ext cx="8566150" cy="4532630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dirty="0" sz="6800" spc="340">
                <a:solidFill>
                  <a:srgbClr val="FFFFFF"/>
                </a:solidFill>
                <a:latin typeface="Cambria"/>
                <a:cs typeface="Cambria"/>
              </a:rPr>
              <a:t>Optimizing </a:t>
            </a:r>
            <a:r>
              <a:rPr dirty="0" sz="6800" spc="260">
                <a:solidFill>
                  <a:srgbClr val="FFFFFF"/>
                </a:solidFill>
                <a:latin typeface="Cambria"/>
                <a:cs typeface="Cambria"/>
              </a:rPr>
              <a:t>Workforce </a:t>
            </a:r>
            <a:r>
              <a:rPr dirty="0" sz="6800" spc="285">
                <a:solidFill>
                  <a:srgbClr val="FFFFFF"/>
                </a:solidFill>
                <a:latin typeface="Cambria"/>
                <a:cs typeface="Cambria"/>
              </a:rPr>
              <a:t>Efficiency:</a:t>
            </a:r>
            <a:r>
              <a:rPr dirty="0" sz="6800" spc="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38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dirty="0" sz="6800" spc="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-185">
                <a:solidFill>
                  <a:srgbClr val="FFFFFF"/>
                </a:solidFill>
                <a:latin typeface="Cambria"/>
                <a:cs typeface="Cambria"/>
              </a:rPr>
              <a:t>10-</a:t>
            </a:r>
            <a:r>
              <a:rPr dirty="0" sz="6800" spc="245">
                <a:solidFill>
                  <a:srgbClr val="FFFFFF"/>
                </a:solidFill>
                <a:latin typeface="Cambria"/>
                <a:cs typeface="Cambria"/>
              </a:rPr>
              <a:t>Slide </a:t>
            </a:r>
            <a:r>
              <a:rPr dirty="0" sz="6800" spc="18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dirty="0" sz="6800" spc="2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395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dirty="0" sz="6800" spc="25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800" spc="280">
                <a:solidFill>
                  <a:srgbClr val="FFFFFF"/>
                </a:solidFill>
                <a:latin typeface="Cambria"/>
                <a:cs typeface="Cambria"/>
              </a:rPr>
              <a:t>Employee Performance</a:t>
            </a:r>
            <a:endParaRPr sz="6800">
              <a:latin typeface="Cambria"/>
              <a:cs typeface="Cambri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3341" rIns="0" bIns="0" rtlCol="0" vert="horz">
            <a:spAutoFit/>
          </a:bodyPr>
          <a:lstStyle/>
          <a:p>
            <a:pPr marL="3769995" marR="5080" indent="1504950">
              <a:lnSpc>
                <a:spcPts val="4430"/>
              </a:lnSpc>
              <a:spcBef>
                <a:spcPts val="980"/>
              </a:spcBef>
            </a:pPr>
            <a:r>
              <a:rPr dirty="0" spc="195"/>
              <a:t>Introduction</a:t>
            </a:r>
            <a:r>
              <a:rPr dirty="0" spc="180"/>
              <a:t> </a:t>
            </a:r>
            <a:r>
              <a:rPr dirty="0" spc="165"/>
              <a:t>to </a:t>
            </a:r>
            <a:r>
              <a:rPr dirty="0" spc="170"/>
              <a:t>Workforce </a:t>
            </a:r>
            <a:r>
              <a:rPr dirty="0" spc="200"/>
              <a:t>Efficiency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2569165" y="3507892"/>
            <a:ext cx="5018405" cy="1178560"/>
            <a:chOff x="12569165" y="3507892"/>
            <a:chExt cx="5018405" cy="117856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165" y="3507892"/>
              <a:ext cx="5017922" cy="35913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1670" y="4327042"/>
              <a:ext cx="3715131" cy="35913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2125345" y="3428886"/>
            <a:ext cx="5800090" cy="3723004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r" marL="1276350" marR="7620" indent="4256405">
              <a:lnSpc>
                <a:spcPts val="3229"/>
              </a:lnSpc>
              <a:spcBef>
                <a:spcPts val="215"/>
              </a:spcBef>
            </a:pP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crucial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enhancing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overall</a:t>
            </a:r>
            <a:endParaRPr sz="2700">
              <a:latin typeface="Microsoft Sans Serif"/>
              <a:cs typeface="Microsoft Sans Serif"/>
            </a:endParaRPr>
          </a:p>
          <a:p>
            <a:pPr algn="r" marR="7620">
              <a:lnSpc>
                <a:spcPts val="3105"/>
              </a:lnSpc>
            </a:pP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7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endParaRPr sz="2700">
              <a:latin typeface="Microsoft Sans Serif"/>
              <a:cs typeface="Microsoft Sans Serif"/>
            </a:endParaRPr>
          </a:p>
          <a:p>
            <a:pPr algn="r" marR="5715">
              <a:lnSpc>
                <a:spcPts val="3229"/>
              </a:lnSpc>
            </a:pP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presentation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various</a:t>
            </a:r>
            <a:endParaRPr sz="2700">
              <a:latin typeface="Microsoft Sans Serif"/>
              <a:cs typeface="Microsoft Sans Serif"/>
            </a:endParaRPr>
          </a:p>
          <a:p>
            <a:pPr algn="r" marL="12700" marR="5080" indent="58419">
              <a:lnSpc>
                <a:spcPts val="3229"/>
              </a:lnSpc>
              <a:spcBef>
                <a:spcPts val="150"/>
              </a:spcBef>
            </a:pP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help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organizations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maximize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productivity and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engagement.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Understanding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elements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lead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more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effective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motivated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workforce.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3341" rIns="0" bIns="0" rtlCol="0" vert="horz">
            <a:spAutoFit/>
          </a:bodyPr>
          <a:lstStyle/>
          <a:p>
            <a:pPr marL="3195320" marR="5080" indent="2220595">
              <a:lnSpc>
                <a:spcPts val="4430"/>
              </a:lnSpc>
              <a:spcBef>
                <a:spcPts val="980"/>
              </a:spcBef>
            </a:pPr>
            <a:r>
              <a:rPr dirty="0" spc="165"/>
              <a:t>Understanding </a:t>
            </a:r>
            <a:r>
              <a:rPr dirty="0" spc="190"/>
              <a:t>Employee</a:t>
            </a:r>
            <a:r>
              <a:rPr dirty="0" spc="175"/>
              <a:t> Performance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13031344" y="4328883"/>
            <a:ext cx="4896485" cy="687705"/>
            <a:chOff x="13031344" y="4328883"/>
            <a:chExt cx="4896485" cy="68770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5569" y="4328883"/>
              <a:ext cx="1159637" cy="27810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7118331" y="4328883"/>
              <a:ext cx="809625" cy="278130"/>
            </a:xfrm>
            <a:custGeom>
              <a:avLst/>
              <a:gdLst/>
              <a:ahLst/>
              <a:cxnLst/>
              <a:rect l="l" t="t" r="r" b="b"/>
              <a:pathLst>
                <a:path w="809625" h="278129">
                  <a:moveTo>
                    <a:pt x="43688" y="76682"/>
                  </a:moveTo>
                  <a:lnTo>
                    <a:pt x="0" y="76682"/>
                  </a:lnTo>
                  <a:lnTo>
                    <a:pt x="54483" y="274421"/>
                  </a:lnTo>
                  <a:lnTo>
                    <a:pt x="96393" y="274421"/>
                  </a:lnTo>
                  <a:lnTo>
                    <a:pt x="117836" y="207619"/>
                  </a:lnTo>
                  <a:lnTo>
                    <a:pt x="77597" y="207619"/>
                  </a:lnTo>
                  <a:lnTo>
                    <a:pt x="77343" y="206184"/>
                  </a:lnTo>
                  <a:lnTo>
                    <a:pt x="76581" y="203263"/>
                  </a:lnTo>
                  <a:lnTo>
                    <a:pt x="73279" y="190004"/>
                  </a:lnTo>
                  <a:lnTo>
                    <a:pt x="43688" y="76682"/>
                  </a:lnTo>
                  <a:close/>
                </a:path>
                <a:path w="809625" h="278129">
                  <a:moveTo>
                    <a:pt x="179160" y="141884"/>
                  </a:moveTo>
                  <a:lnTo>
                    <a:pt x="138303" y="141884"/>
                  </a:lnTo>
                  <a:lnTo>
                    <a:pt x="138938" y="144208"/>
                  </a:lnTo>
                  <a:lnTo>
                    <a:pt x="139753" y="146786"/>
                  </a:lnTo>
                  <a:lnTo>
                    <a:pt x="140335" y="149009"/>
                  </a:lnTo>
                  <a:lnTo>
                    <a:pt x="143129" y="158000"/>
                  </a:lnTo>
                  <a:lnTo>
                    <a:pt x="178689" y="274421"/>
                  </a:lnTo>
                  <a:lnTo>
                    <a:pt x="221742" y="274421"/>
                  </a:lnTo>
                  <a:lnTo>
                    <a:pt x="240239" y="207441"/>
                  </a:lnTo>
                  <a:lnTo>
                    <a:pt x="199009" y="207441"/>
                  </a:lnTo>
                  <a:lnTo>
                    <a:pt x="196596" y="198907"/>
                  </a:lnTo>
                  <a:lnTo>
                    <a:pt x="194945" y="193268"/>
                  </a:lnTo>
                  <a:lnTo>
                    <a:pt x="179160" y="141884"/>
                  </a:lnTo>
                  <a:close/>
                </a:path>
                <a:path w="809625" h="278129">
                  <a:moveTo>
                    <a:pt x="159131" y="76682"/>
                  </a:moveTo>
                  <a:lnTo>
                    <a:pt x="118618" y="76682"/>
                  </a:lnTo>
                  <a:lnTo>
                    <a:pt x="81915" y="191960"/>
                  </a:lnTo>
                  <a:lnTo>
                    <a:pt x="80645" y="196227"/>
                  </a:lnTo>
                  <a:lnTo>
                    <a:pt x="79502" y="200748"/>
                  </a:lnTo>
                  <a:lnTo>
                    <a:pt x="77597" y="207619"/>
                  </a:lnTo>
                  <a:lnTo>
                    <a:pt x="117836" y="207619"/>
                  </a:lnTo>
                  <a:lnTo>
                    <a:pt x="132080" y="163245"/>
                  </a:lnTo>
                  <a:lnTo>
                    <a:pt x="133731" y="158559"/>
                  </a:lnTo>
                  <a:lnTo>
                    <a:pt x="135128" y="153924"/>
                  </a:lnTo>
                  <a:lnTo>
                    <a:pt x="136271" y="149352"/>
                  </a:lnTo>
                  <a:lnTo>
                    <a:pt x="137085" y="146583"/>
                  </a:lnTo>
                  <a:lnTo>
                    <a:pt x="138303" y="141884"/>
                  </a:lnTo>
                  <a:lnTo>
                    <a:pt x="179160" y="141884"/>
                  </a:lnTo>
                  <a:lnTo>
                    <a:pt x="159131" y="76682"/>
                  </a:lnTo>
                  <a:close/>
                </a:path>
                <a:path w="809625" h="278129">
                  <a:moveTo>
                    <a:pt x="276352" y="76682"/>
                  </a:moveTo>
                  <a:lnTo>
                    <a:pt x="233299" y="76682"/>
                  </a:lnTo>
                  <a:lnTo>
                    <a:pt x="205105" y="183337"/>
                  </a:lnTo>
                  <a:lnTo>
                    <a:pt x="201549" y="197091"/>
                  </a:lnTo>
                  <a:lnTo>
                    <a:pt x="199898" y="203847"/>
                  </a:lnTo>
                  <a:lnTo>
                    <a:pt x="199517" y="205054"/>
                  </a:lnTo>
                  <a:lnTo>
                    <a:pt x="199009" y="207441"/>
                  </a:lnTo>
                  <a:lnTo>
                    <a:pt x="240239" y="207441"/>
                  </a:lnTo>
                  <a:lnTo>
                    <a:pt x="276352" y="76682"/>
                  </a:lnTo>
                  <a:close/>
                </a:path>
                <a:path w="809625" h="278129">
                  <a:moveTo>
                    <a:pt x="374777" y="73672"/>
                  </a:moveTo>
                  <a:lnTo>
                    <a:pt x="336718" y="80541"/>
                  </a:lnTo>
                  <a:lnTo>
                    <a:pt x="300146" y="110173"/>
                  </a:lnTo>
                  <a:lnTo>
                    <a:pt x="285708" y="146103"/>
                  </a:lnTo>
                  <a:lnTo>
                    <a:pt x="282956" y="175552"/>
                  </a:lnTo>
                  <a:lnTo>
                    <a:pt x="283362" y="187141"/>
                  </a:lnTo>
                  <a:lnTo>
                    <a:pt x="293155" y="227479"/>
                  </a:lnTo>
                  <a:lnTo>
                    <a:pt x="321548" y="262467"/>
                  </a:lnTo>
                  <a:lnTo>
                    <a:pt x="363918" y="277664"/>
                  </a:lnTo>
                  <a:lnTo>
                    <a:pt x="373634" y="278104"/>
                  </a:lnTo>
                  <a:lnTo>
                    <a:pt x="383964" y="277664"/>
                  </a:lnTo>
                  <a:lnTo>
                    <a:pt x="427640" y="262467"/>
                  </a:lnTo>
                  <a:lnTo>
                    <a:pt x="448526" y="240766"/>
                  </a:lnTo>
                  <a:lnTo>
                    <a:pt x="374269" y="240766"/>
                  </a:lnTo>
                  <a:lnTo>
                    <a:pt x="366269" y="240295"/>
                  </a:lnTo>
                  <a:lnTo>
                    <a:pt x="334233" y="217894"/>
                  </a:lnTo>
                  <a:lnTo>
                    <a:pt x="326009" y="175552"/>
                  </a:lnTo>
                  <a:lnTo>
                    <a:pt x="326725" y="160859"/>
                  </a:lnTo>
                  <a:lnTo>
                    <a:pt x="344209" y="120615"/>
                  </a:lnTo>
                  <a:lnTo>
                    <a:pt x="374142" y="111340"/>
                  </a:lnTo>
                  <a:lnTo>
                    <a:pt x="448748" y="111340"/>
                  </a:lnTo>
                  <a:lnTo>
                    <a:pt x="448137" y="110290"/>
                  </a:lnTo>
                  <a:lnTo>
                    <a:pt x="411710" y="80594"/>
                  </a:lnTo>
                  <a:lnTo>
                    <a:pt x="387897" y="74441"/>
                  </a:lnTo>
                  <a:lnTo>
                    <a:pt x="374777" y="73672"/>
                  </a:lnTo>
                  <a:close/>
                </a:path>
                <a:path w="809625" h="278129">
                  <a:moveTo>
                    <a:pt x="448748" y="111340"/>
                  </a:moveTo>
                  <a:lnTo>
                    <a:pt x="374142" y="111340"/>
                  </a:lnTo>
                  <a:lnTo>
                    <a:pt x="382305" y="111805"/>
                  </a:lnTo>
                  <a:lnTo>
                    <a:pt x="389636" y="113201"/>
                  </a:lnTo>
                  <a:lnTo>
                    <a:pt x="417322" y="140550"/>
                  </a:lnTo>
                  <a:lnTo>
                    <a:pt x="422656" y="175552"/>
                  </a:lnTo>
                  <a:lnTo>
                    <a:pt x="422322" y="185586"/>
                  </a:lnTo>
                  <a:lnTo>
                    <a:pt x="410745" y="223918"/>
                  </a:lnTo>
                  <a:lnTo>
                    <a:pt x="374269" y="240766"/>
                  </a:lnTo>
                  <a:lnTo>
                    <a:pt x="448526" y="240766"/>
                  </a:lnTo>
                  <a:lnTo>
                    <a:pt x="464105" y="198134"/>
                  </a:lnTo>
                  <a:lnTo>
                    <a:pt x="465709" y="175552"/>
                  </a:lnTo>
                  <a:lnTo>
                    <a:pt x="464990" y="160240"/>
                  </a:lnTo>
                  <a:lnTo>
                    <a:pt x="462850" y="146040"/>
                  </a:lnTo>
                  <a:lnTo>
                    <a:pt x="459300" y="132950"/>
                  </a:lnTo>
                  <a:lnTo>
                    <a:pt x="454406" y="121056"/>
                  </a:lnTo>
                  <a:lnTo>
                    <a:pt x="448748" y="111340"/>
                  </a:lnTo>
                  <a:close/>
                </a:path>
                <a:path w="809625" h="278129">
                  <a:moveTo>
                    <a:pt x="536194" y="77012"/>
                  </a:moveTo>
                  <a:lnTo>
                    <a:pt x="499491" y="77012"/>
                  </a:lnTo>
                  <a:lnTo>
                    <a:pt x="499491" y="274751"/>
                  </a:lnTo>
                  <a:lnTo>
                    <a:pt x="541655" y="274751"/>
                  </a:lnTo>
                  <a:lnTo>
                    <a:pt x="541655" y="160540"/>
                  </a:lnTo>
                  <a:lnTo>
                    <a:pt x="542925" y="152755"/>
                  </a:lnTo>
                  <a:lnTo>
                    <a:pt x="545338" y="145834"/>
                  </a:lnTo>
                  <a:lnTo>
                    <a:pt x="547878" y="138849"/>
                  </a:lnTo>
                  <a:lnTo>
                    <a:pt x="551307" y="132969"/>
                  </a:lnTo>
                  <a:lnTo>
                    <a:pt x="555625" y="128168"/>
                  </a:lnTo>
                  <a:lnTo>
                    <a:pt x="559816" y="123367"/>
                  </a:lnTo>
                  <a:lnTo>
                    <a:pt x="564769" y="119710"/>
                  </a:lnTo>
                  <a:lnTo>
                    <a:pt x="575945" y="114630"/>
                  </a:lnTo>
                  <a:lnTo>
                    <a:pt x="581914" y="113347"/>
                  </a:lnTo>
                  <a:lnTo>
                    <a:pt x="615258" y="113347"/>
                  </a:lnTo>
                  <a:lnTo>
                    <a:pt x="616037" y="107607"/>
                  </a:lnTo>
                  <a:lnTo>
                    <a:pt x="534416" y="107607"/>
                  </a:lnTo>
                  <a:lnTo>
                    <a:pt x="536194" y="77012"/>
                  </a:lnTo>
                  <a:close/>
                </a:path>
                <a:path w="809625" h="278129">
                  <a:moveTo>
                    <a:pt x="615258" y="113347"/>
                  </a:moveTo>
                  <a:lnTo>
                    <a:pt x="591312" y="113347"/>
                  </a:lnTo>
                  <a:lnTo>
                    <a:pt x="594360" y="113576"/>
                  </a:lnTo>
                  <a:lnTo>
                    <a:pt x="597789" y="114020"/>
                  </a:lnTo>
                  <a:lnTo>
                    <a:pt x="601218" y="114401"/>
                  </a:lnTo>
                  <a:lnTo>
                    <a:pt x="606806" y="115608"/>
                  </a:lnTo>
                  <a:lnTo>
                    <a:pt x="614680" y="117614"/>
                  </a:lnTo>
                  <a:lnTo>
                    <a:pt x="615258" y="113347"/>
                  </a:lnTo>
                  <a:close/>
                </a:path>
                <a:path w="809625" h="278129">
                  <a:moveTo>
                    <a:pt x="593852" y="73672"/>
                  </a:moveTo>
                  <a:lnTo>
                    <a:pt x="589915" y="73672"/>
                  </a:lnTo>
                  <a:lnTo>
                    <a:pt x="582820" y="74027"/>
                  </a:lnTo>
                  <a:lnTo>
                    <a:pt x="547191" y="89842"/>
                  </a:lnTo>
                  <a:lnTo>
                    <a:pt x="534416" y="107607"/>
                  </a:lnTo>
                  <a:lnTo>
                    <a:pt x="616037" y="107607"/>
                  </a:lnTo>
                  <a:lnTo>
                    <a:pt x="620141" y="77343"/>
                  </a:lnTo>
                  <a:lnTo>
                    <a:pt x="612521" y="75730"/>
                  </a:lnTo>
                  <a:lnTo>
                    <a:pt x="606552" y="74726"/>
                  </a:lnTo>
                  <a:lnTo>
                    <a:pt x="602234" y="74333"/>
                  </a:lnTo>
                  <a:lnTo>
                    <a:pt x="597916" y="73888"/>
                  </a:lnTo>
                  <a:lnTo>
                    <a:pt x="593852" y="73672"/>
                  </a:lnTo>
                  <a:close/>
                </a:path>
                <a:path w="809625" h="278129">
                  <a:moveTo>
                    <a:pt x="681482" y="0"/>
                  </a:moveTo>
                  <a:lnTo>
                    <a:pt x="639572" y="0"/>
                  </a:lnTo>
                  <a:lnTo>
                    <a:pt x="639572" y="274751"/>
                  </a:lnTo>
                  <a:lnTo>
                    <a:pt x="681482" y="274751"/>
                  </a:lnTo>
                  <a:lnTo>
                    <a:pt x="681482" y="204266"/>
                  </a:lnTo>
                  <a:lnTo>
                    <a:pt x="695579" y="191287"/>
                  </a:lnTo>
                  <a:lnTo>
                    <a:pt x="746329" y="191287"/>
                  </a:lnTo>
                  <a:lnTo>
                    <a:pt x="725043" y="162991"/>
                  </a:lnTo>
                  <a:lnTo>
                    <a:pt x="732020" y="155587"/>
                  </a:lnTo>
                  <a:lnTo>
                    <a:pt x="681101" y="155587"/>
                  </a:lnTo>
                  <a:lnTo>
                    <a:pt x="681329" y="151066"/>
                  </a:lnTo>
                  <a:lnTo>
                    <a:pt x="681449" y="147281"/>
                  </a:lnTo>
                  <a:lnTo>
                    <a:pt x="681482" y="0"/>
                  </a:lnTo>
                  <a:close/>
                </a:path>
                <a:path w="809625" h="278129">
                  <a:moveTo>
                    <a:pt x="746329" y="191287"/>
                  </a:moveTo>
                  <a:lnTo>
                    <a:pt x="695579" y="191287"/>
                  </a:lnTo>
                  <a:lnTo>
                    <a:pt x="757809" y="274751"/>
                  </a:lnTo>
                  <a:lnTo>
                    <a:pt x="809117" y="274751"/>
                  </a:lnTo>
                  <a:lnTo>
                    <a:pt x="746329" y="191287"/>
                  </a:lnTo>
                  <a:close/>
                </a:path>
                <a:path w="809625" h="278129">
                  <a:moveTo>
                    <a:pt x="806069" y="77012"/>
                  </a:moveTo>
                  <a:lnTo>
                    <a:pt x="753872" y="77012"/>
                  </a:lnTo>
                  <a:lnTo>
                    <a:pt x="690626" y="144246"/>
                  </a:lnTo>
                  <a:lnTo>
                    <a:pt x="687959" y="147281"/>
                  </a:lnTo>
                  <a:lnTo>
                    <a:pt x="684784" y="151066"/>
                  </a:lnTo>
                  <a:lnTo>
                    <a:pt x="681101" y="155587"/>
                  </a:lnTo>
                  <a:lnTo>
                    <a:pt x="732020" y="155587"/>
                  </a:lnTo>
                  <a:lnTo>
                    <a:pt x="806069" y="77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1344" y="4746828"/>
              <a:ext cx="2047240" cy="26973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0127" y="4337253"/>
              <a:ext cx="1676654" cy="26973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7118331" y="4328883"/>
              <a:ext cx="809625" cy="278130"/>
            </a:xfrm>
            <a:custGeom>
              <a:avLst/>
              <a:gdLst/>
              <a:ahLst/>
              <a:cxnLst/>
              <a:rect l="l" t="t" r="r" b="b"/>
              <a:pathLst>
                <a:path w="809625" h="278129">
                  <a:moveTo>
                    <a:pt x="43688" y="76682"/>
                  </a:moveTo>
                  <a:lnTo>
                    <a:pt x="0" y="76682"/>
                  </a:lnTo>
                  <a:lnTo>
                    <a:pt x="54483" y="274421"/>
                  </a:lnTo>
                  <a:lnTo>
                    <a:pt x="96393" y="274421"/>
                  </a:lnTo>
                  <a:lnTo>
                    <a:pt x="117836" y="207619"/>
                  </a:lnTo>
                  <a:lnTo>
                    <a:pt x="77597" y="207619"/>
                  </a:lnTo>
                  <a:lnTo>
                    <a:pt x="77343" y="206184"/>
                  </a:lnTo>
                  <a:lnTo>
                    <a:pt x="76581" y="203263"/>
                  </a:lnTo>
                  <a:lnTo>
                    <a:pt x="73279" y="190004"/>
                  </a:lnTo>
                  <a:lnTo>
                    <a:pt x="43688" y="76682"/>
                  </a:lnTo>
                  <a:close/>
                </a:path>
                <a:path w="809625" h="278129">
                  <a:moveTo>
                    <a:pt x="179160" y="141884"/>
                  </a:moveTo>
                  <a:lnTo>
                    <a:pt x="138303" y="141884"/>
                  </a:lnTo>
                  <a:lnTo>
                    <a:pt x="138938" y="144208"/>
                  </a:lnTo>
                  <a:lnTo>
                    <a:pt x="139753" y="146786"/>
                  </a:lnTo>
                  <a:lnTo>
                    <a:pt x="140335" y="149009"/>
                  </a:lnTo>
                  <a:lnTo>
                    <a:pt x="143129" y="158000"/>
                  </a:lnTo>
                  <a:lnTo>
                    <a:pt x="178689" y="274421"/>
                  </a:lnTo>
                  <a:lnTo>
                    <a:pt x="221742" y="274421"/>
                  </a:lnTo>
                  <a:lnTo>
                    <a:pt x="240239" y="207441"/>
                  </a:lnTo>
                  <a:lnTo>
                    <a:pt x="199009" y="207441"/>
                  </a:lnTo>
                  <a:lnTo>
                    <a:pt x="196596" y="198907"/>
                  </a:lnTo>
                  <a:lnTo>
                    <a:pt x="194945" y="193268"/>
                  </a:lnTo>
                  <a:lnTo>
                    <a:pt x="179160" y="141884"/>
                  </a:lnTo>
                  <a:close/>
                </a:path>
                <a:path w="809625" h="278129">
                  <a:moveTo>
                    <a:pt x="159131" y="76682"/>
                  </a:moveTo>
                  <a:lnTo>
                    <a:pt x="118618" y="76682"/>
                  </a:lnTo>
                  <a:lnTo>
                    <a:pt x="81915" y="191960"/>
                  </a:lnTo>
                  <a:lnTo>
                    <a:pt x="80645" y="196227"/>
                  </a:lnTo>
                  <a:lnTo>
                    <a:pt x="79502" y="200748"/>
                  </a:lnTo>
                  <a:lnTo>
                    <a:pt x="77597" y="207619"/>
                  </a:lnTo>
                  <a:lnTo>
                    <a:pt x="117836" y="207619"/>
                  </a:lnTo>
                  <a:lnTo>
                    <a:pt x="132080" y="163245"/>
                  </a:lnTo>
                  <a:lnTo>
                    <a:pt x="133731" y="158559"/>
                  </a:lnTo>
                  <a:lnTo>
                    <a:pt x="135128" y="153924"/>
                  </a:lnTo>
                  <a:lnTo>
                    <a:pt x="136271" y="149352"/>
                  </a:lnTo>
                  <a:lnTo>
                    <a:pt x="137085" y="146583"/>
                  </a:lnTo>
                  <a:lnTo>
                    <a:pt x="138303" y="141884"/>
                  </a:lnTo>
                  <a:lnTo>
                    <a:pt x="179160" y="141884"/>
                  </a:lnTo>
                  <a:lnTo>
                    <a:pt x="159131" y="76682"/>
                  </a:lnTo>
                  <a:close/>
                </a:path>
                <a:path w="809625" h="278129">
                  <a:moveTo>
                    <a:pt x="276352" y="76682"/>
                  </a:moveTo>
                  <a:lnTo>
                    <a:pt x="233299" y="76682"/>
                  </a:lnTo>
                  <a:lnTo>
                    <a:pt x="205105" y="183337"/>
                  </a:lnTo>
                  <a:lnTo>
                    <a:pt x="201549" y="197091"/>
                  </a:lnTo>
                  <a:lnTo>
                    <a:pt x="199898" y="203847"/>
                  </a:lnTo>
                  <a:lnTo>
                    <a:pt x="199517" y="205054"/>
                  </a:lnTo>
                  <a:lnTo>
                    <a:pt x="199009" y="207441"/>
                  </a:lnTo>
                  <a:lnTo>
                    <a:pt x="240239" y="207441"/>
                  </a:lnTo>
                  <a:lnTo>
                    <a:pt x="276352" y="76682"/>
                  </a:lnTo>
                  <a:close/>
                </a:path>
                <a:path w="809625" h="278129">
                  <a:moveTo>
                    <a:pt x="374777" y="73672"/>
                  </a:moveTo>
                  <a:lnTo>
                    <a:pt x="336718" y="80541"/>
                  </a:lnTo>
                  <a:lnTo>
                    <a:pt x="300146" y="110173"/>
                  </a:lnTo>
                  <a:lnTo>
                    <a:pt x="285708" y="146103"/>
                  </a:lnTo>
                  <a:lnTo>
                    <a:pt x="282956" y="175552"/>
                  </a:lnTo>
                  <a:lnTo>
                    <a:pt x="283362" y="187141"/>
                  </a:lnTo>
                  <a:lnTo>
                    <a:pt x="293155" y="227479"/>
                  </a:lnTo>
                  <a:lnTo>
                    <a:pt x="321548" y="262467"/>
                  </a:lnTo>
                  <a:lnTo>
                    <a:pt x="363918" y="277664"/>
                  </a:lnTo>
                  <a:lnTo>
                    <a:pt x="373634" y="278104"/>
                  </a:lnTo>
                  <a:lnTo>
                    <a:pt x="383964" y="277664"/>
                  </a:lnTo>
                  <a:lnTo>
                    <a:pt x="427640" y="262467"/>
                  </a:lnTo>
                  <a:lnTo>
                    <a:pt x="448526" y="240766"/>
                  </a:lnTo>
                  <a:lnTo>
                    <a:pt x="374269" y="240766"/>
                  </a:lnTo>
                  <a:lnTo>
                    <a:pt x="366269" y="240295"/>
                  </a:lnTo>
                  <a:lnTo>
                    <a:pt x="334233" y="217894"/>
                  </a:lnTo>
                  <a:lnTo>
                    <a:pt x="326009" y="175552"/>
                  </a:lnTo>
                  <a:lnTo>
                    <a:pt x="326725" y="160859"/>
                  </a:lnTo>
                  <a:lnTo>
                    <a:pt x="344209" y="120615"/>
                  </a:lnTo>
                  <a:lnTo>
                    <a:pt x="374142" y="111340"/>
                  </a:lnTo>
                  <a:lnTo>
                    <a:pt x="448748" y="111340"/>
                  </a:lnTo>
                  <a:lnTo>
                    <a:pt x="448137" y="110290"/>
                  </a:lnTo>
                  <a:lnTo>
                    <a:pt x="411710" y="80594"/>
                  </a:lnTo>
                  <a:lnTo>
                    <a:pt x="387897" y="74441"/>
                  </a:lnTo>
                  <a:lnTo>
                    <a:pt x="374777" y="73672"/>
                  </a:lnTo>
                  <a:close/>
                </a:path>
                <a:path w="809625" h="278129">
                  <a:moveTo>
                    <a:pt x="448748" y="111340"/>
                  </a:moveTo>
                  <a:lnTo>
                    <a:pt x="374142" y="111340"/>
                  </a:lnTo>
                  <a:lnTo>
                    <a:pt x="382305" y="111805"/>
                  </a:lnTo>
                  <a:lnTo>
                    <a:pt x="389636" y="113201"/>
                  </a:lnTo>
                  <a:lnTo>
                    <a:pt x="417322" y="140550"/>
                  </a:lnTo>
                  <a:lnTo>
                    <a:pt x="422656" y="175552"/>
                  </a:lnTo>
                  <a:lnTo>
                    <a:pt x="422322" y="185586"/>
                  </a:lnTo>
                  <a:lnTo>
                    <a:pt x="410745" y="223918"/>
                  </a:lnTo>
                  <a:lnTo>
                    <a:pt x="374269" y="240766"/>
                  </a:lnTo>
                  <a:lnTo>
                    <a:pt x="448526" y="240766"/>
                  </a:lnTo>
                  <a:lnTo>
                    <a:pt x="464105" y="198134"/>
                  </a:lnTo>
                  <a:lnTo>
                    <a:pt x="465709" y="175552"/>
                  </a:lnTo>
                  <a:lnTo>
                    <a:pt x="464990" y="160240"/>
                  </a:lnTo>
                  <a:lnTo>
                    <a:pt x="462850" y="146040"/>
                  </a:lnTo>
                  <a:lnTo>
                    <a:pt x="459300" y="132950"/>
                  </a:lnTo>
                  <a:lnTo>
                    <a:pt x="454406" y="121056"/>
                  </a:lnTo>
                  <a:lnTo>
                    <a:pt x="448748" y="111340"/>
                  </a:lnTo>
                  <a:close/>
                </a:path>
                <a:path w="809625" h="278129">
                  <a:moveTo>
                    <a:pt x="536194" y="77012"/>
                  </a:moveTo>
                  <a:lnTo>
                    <a:pt x="499491" y="77012"/>
                  </a:lnTo>
                  <a:lnTo>
                    <a:pt x="499491" y="274751"/>
                  </a:lnTo>
                  <a:lnTo>
                    <a:pt x="541655" y="274751"/>
                  </a:lnTo>
                  <a:lnTo>
                    <a:pt x="541655" y="160540"/>
                  </a:lnTo>
                  <a:lnTo>
                    <a:pt x="542925" y="152755"/>
                  </a:lnTo>
                  <a:lnTo>
                    <a:pt x="545338" y="145834"/>
                  </a:lnTo>
                  <a:lnTo>
                    <a:pt x="547878" y="138849"/>
                  </a:lnTo>
                  <a:lnTo>
                    <a:pt x="551307" y="132969"/>
                  </a:lnTo>
                  <a:lnTo>
                    <a:pt x="555625" y="128168"/>
                  </a:lnTo>
                  <a:lnTo>
                    <a:pt x="559816" y="123367"/>
                  </a:lnTo>
                  <a:lnTo>
                    <a:pt x="564769" y="119710"/>
                  </a:lnTo>
                  <a:lnTo>
                    <a:pt x="575945" y="114630"/>
                  </a:lnTo>
                  <a:lnTo>
                    <a:pt x="581914" y="113347"/>
                  </a:lnTo>
                  <a:lnTo>
                    <a:pt x="615258" y="113347"/>
                  </a:lnTo>
                  <a:lnTo>
                    <a:pt x="616037" y="107607"/>
                  </a:lnTo>
                  <a:lnTo>
                    <a:pt x="534416" y="107607"/>
                  </a:lnTo>
                  <a:lnTo>
                    <a:pt x="536194" y="77012"/>
                  </a:lnTo>
                  <a:close/>
                </a:path>
                <a:path w="809625" h="278129">
                  <a:moveTo>
                    <a:pt x="615258" y="113347"/>
                  </a:moveTo>
                  <a:lnTo>
                    <a:pt x="591312" y="113347"/>
                  </a:lnTo>
                  <a:lnTo>
                    <a:pt x="594360" y="113576"/>
                  </a:lnTo>
                  <a:lnTo>
                    <a:pt x="597789" y="114020"/>
                  </a:lnTo>
                  <a:lnTo>
                    <a:pt x="601218" y="114401"/>
                  </a:lnTo>
                  <a:lnTo>
                    <a:pt x="606806" y="115608"/>
                  </a:lnTo>
                  <a:lnTo>
                    <a:pt x="614680" y="117614"/>
                  </a:lnTo>
                  <a:lnTo>
                    <a:pt x="615258" y="113347"/>
                  </a:lnTo>
                  <a:close/>
                </a:path>
                <a:path w="809625" h="278129">
                  <a:moveTo>
                    <a:pt x="593852" y="73672"/>
                  </a:moveTo>
                  <a:lnTo>
                    <a:pt x="589915" y="73672"/>
                  </a:lnTo>
                  <a:lnTo>
                    <a:pt x="582820" y="74027"/>
                  </a:lnTo>
                  <a:lnTo>
                    <a:pt x="547191" y="89842"/>
                  </a:lnTo>
                  <a:lnTo>
                    <a:pt x="534416" y="107607"/>
                  </a:lnTo>
                  <a:lnTo>
                    <a:pt x="616037" y="107607"/>
                  </a:lnTo>
                  <a:lnTo>
                    <a:pt x="620141" y="77343"/>
                  </a:lnTo>
                  <a:lnTo>
                    <a:pt x="612521" y="75730"/>
                  </a:lnTo>
                  <a:lnTo>
                    <a:pt x="606552" y="74726"/>
                  </a:lnTo>
                  <a:lnTo>
                    <a:pt x="602234" y="74333"/>
                  </a:lnTo>
                  <a:lnTo>
                    <a:pt x="597916" y="73888"/>
                  </a:lnTo>
                  <a:lnTo>
                    <a:pt x="593852" y="73672"/>
                  </a:lnTo>
                  <a:close/>
                </a:path>
                <a:path w="809625" h="278129">
                  <a:moveTo>
                    <a:pt x="681482" y="0"/>
                  </a:moveTo>
                  <a:lnTo>
                    <a:pt x="639572" y="0"/>
                  </a:lnTo>
                  <a:lnTo>
                    <a:pt x="639572" y="274751"/>
                  </a:lnTo>
                  <a:lnTo>
                    <a:pt x="681482" y="274751"/>
                  </a:lnTo>
                  <a:lnTo>
                    <a:pt x="681482" y="204266"/>
                  </a:lnTo>
                  <a:lnTo>
                    <a:pt x="695579" y="191287"/>
                  </a:lnTo>
                  <a:lnTo>
                    <a:pt x="746329" y="191287"/>
                  </a:lnTo>
                  <a:lnTo>
                    <a:pt x="725043" y="162991"/>
                  </a:lnTo>
                  <a:lnTo>
                    <a:pt x="732020" y="155587"/>
                  </a:lnTo>
                  <a:lnTo>
                    <a:pt x="681101" y="155587"/>
                  </a:lnTo>
                  <a:lnTo>
                    <a:pt x="681329" y="151066"/>
                  </a:lnTo>
                  <a:lnTo>
                    <a:pt x="681449" y="147281"/>
                  </a:lnTo>
                  <a:lnTo>
                    <a:pt x="681482" y="0"/>
                  </a:lnTo>
                  <a:close/>
                </a:path>
                <a:path w="809625" h="278129">
                  <a:moveTo>
                    <a:pt x="746329" y="191287"/>
                  </a:moveTo>
                  <a:lnTo>
                    <a:pt x="695579" y="191287"/>
                  </a:lnTo>
                  <a:lnTo>
                    <a:pt x="757809" y="274751"/>
                  </a:lnTo>
                  <a:lnTo>
                    <a:pt x="809117" y="274751"/>
                  </a:lnTo>
                  <a:lnTo>
                    <a:pt x="746329" y="191287"/>
                  </a:lnTo>
                  <a:close/>
                </a:path>
                <a:path w="809625" h="278129">
                  <a:moveTo>
                    <a:pt x="806069" y="77012"/>
                  </a:moveTo>
                  <a:lnTo>
                    <a:pt x="753872" y="77012"/>
                  </a:lnTo>
                  <a:lnTo>
                    <a:pt x="690626" y="144246"/>
                  </a:lnTo>
                  <a:lnTo>
                    <a:pt x="687959" y="147281"/>
                  </a:lnTo>
                  <a:lnTo>
                    <a:pt x="684784" y="151066"/>
                  </a:lnTo>
                  <a:lnTo>
                    <a:pt x="681101" y="155587"/>
                  </a:lnTo>
                  <a:lnTo>
                    <a:pt x="732020" y="155587"/>
                  </a:lnTo>
                  <a:lnTo>
                    <a:pt x="806069" y="77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2053658" y="3428886"/>
            <a:ext cx="5872480" cy="3723004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484630" marR="5080" indent="-1472565">
              <a:lnSpc>
                <a:spcPts val="3229"/>
              </a:lnSpc>
              <a:spcBef>
                <a:spcPts val="215"/>
              </a:spcBef>
            </a:pP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Employee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influenced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various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factors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including</a:t>
            </a:r>
            <a:endParaRPr sz="2700">
              <a:latin typeface="Microsoft Sans Serif"/>
              <a:cs typeface="Microsoft Sans Serif"/>
            </a:endParaRPr>
          </a:p>
          <a:p>
            <a:pPr marL="2836545">
              <a:lnSpc>
                <a:spcPts val="3105"/>
              </a:lnSpc>
              <a:tabLst>
                <a:tab pos="4184650" algn="l"/>
              </a:tabLst>
            </a:pPr>
            <a:r>
              <a:rPr dirty="0" sz="2700" spc="-5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	,</a:t>
            </a:r>
            <a:r>
              <a:rPr dirty="0" sz="2700" spc="-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700">
              <a:latin typeface="Microsoft Sans Serif"/>
              <a:cs typeface="Microsoft Sans Serif"/>
            </a:endParaRPr>
          </a:p>
          <a:p>
            <a:pPr algn="r" marR="5080">
              <a:lnSpc>
                <a:spcPts val="3229"/>
              </a:lnSpc>
            </a:pP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endParaRPr sz="2700">
              <a:latin typeface="Microsoft Sans Serif"/>
              <a:cs typeface="Microsoft Sans Serif"/>
            </a:endParaRPr>
          </a:p>
          <a:p>
            <a:pPr algn="r" marL="662940" marR="5080" indent="-523240">
              <a:lnSpc>
                <a:spcPts val="3229"/>
              </a:lnSpc>
              <a:spcBef>
                <a:spcPts val="175"/>
              </a:spcBef>
            </a:pP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factors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organizations</a:t>
            </a:r>
            <a:r>
              <a:rPr dirty="0" sz="27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tailor </a:t>
            </a: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approaches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Microsoft Sans Serif"/>
                <a:cs typeface="Microsoft Sans Serif"/>
              </a:rPr>
              <a:t>enhance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productivity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job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Microsoft Sans Serif"/>
                <a:cs typeface="Microsoft Sans Serif"/>
              </a:rPr>
              <a:t>satisfaction,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ultimately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leading</a:t>
            </a:r>
            <a:r>
              <a:rPr dirty="0" sz="2700" spc="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700" spc="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better</a:t>
            </a:r>
            <a:endParaRPr sz="2700">
              <a:latin typeface="Microsoft Sans Serif"/>
              <a:cs typeface="Microsoft Sans Serif"/>
            </a:endParaRPr>
          </a:p>
          <a:p>
            <a:pPr algn="r" marR="8255">
              <a:lnSpc>
                <a:spcPts val="3105"/>
              </a:lnSpc>
            </a:pP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016190"/>
            <a:ext cx="7155815" cy="802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100" spc="170"/>
              <a:t>Setting</a:t>
            </a:r>
            <a:r>
              <a:rPr dirty="0" sz="5100" spc="190"/>
              <a:t> </a:t>
            </a:r>
            <a:r>
              <a:rPr dirty="0" sz="5100" spc="225"/>
              <a:t>Clear</a:t>
            </a:r>
            <a:r>
              <a:rPr dirty="0" sz="5100" spc="75"/>
              <a:t> </a:t>
            </a:r>
            <a:r>
              <a:rPr dirty="0" sz="5100" spc="170"/>
              <a:t>Objectives</a:t>
            </a:r>
            <a:endParaRPr sz="51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16500" y="2935236"/>
            <a:ext cx="2438260" cy="35713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27533" y="4990795"/>
            <a:ext cx="2046351" cy="35863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9489173" y="2854388"/>
            <a:ext cx="6971030" cy="290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  <a:tabLst>
                <a:tab pos="4555490" algn="l"/>
                <a:tab pos="5676900" algn="l"/>
              </a:tabLst>
            </a:pP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Establishing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	is</a:t>
            </a: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essential</a:t>
            </a:r>
            <a:r>
              <a:rPr dirty="0" sz="27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guiding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employee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Microsoft Sans Serif"/>
                <a:cs typeface="Microsoft Sans Serif"/>
              </a:rPr>
              <a:t>efforts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measuring 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employees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understand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goals,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likely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align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tasks</a:t>
            </a:r>
            <a:r>
              <a:rPr dirty="0" sz="27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7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organizational</a:t>
            </a:r>
            <a:r>
              <a:rPr dirty="0" sz="27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priorities, resulting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improved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accountability.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494926" y="257101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5476875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dirty="0" spc="210"/>
              <a:t>Implementing </a:t>
            </a:r>
            <a:r>
              <a:rPr dirty="0" spc="185"/>
              <a:t>Performance</a:t>
            </a:r>
            <a:r>
              <a:rPr dirty="0" spc="204"/>
              <a:t> </a:t>
            </a:r>
            <a:r>
              <a:rPr dirty="0" spc="140"/>
              <a:t>Metrics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6768" y="2933395"/>
            <a:ext cx="3324580" cy="358635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489223" y="2854388"/>
            <a:ext cx="6749415" cy="3313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  <a:tabLst>
                <a:tab pos="4441825" algn="l"/>
              </a:tabLst>
            </a:pP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40">
                <a:solidFill>
                  <a:srgbClr val="FFFFFF"/>
                </a:solidFill>
                <a:latin typeface="Microsoft Sans Serif"/>
                <a:cs typeface="Microsoft Sans Serif"/>
              </a:rPr>
              <a:t>allows</a:t>
            </a:r>
            <a:endParaRPr sz="2700">
              <a:latin typeface="Microsoft Sans Serif"/>
              <a:cs typeface="Microsoft Sans Serif"/>
            </a:endParaRPr>
          </a:p>
          <a:p>
            <a:pPr marL="12700" marR="5080">
              <a:lnSpc>
                <a:spcPts val="3229"/>
              </a:lnSpc>
              <a:spcBef>
                <a:spcPts val="105"/>
              </a:spcBef>
            </a:pP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organizations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quantitatively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assess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employee</a:t>
            </a:r>
            <a:r>
              <a:rPr dirty="0" sz="27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contributions.</a:t>
            </a:r>
            <a:r>
              <a:rPr dirty="0" sz="27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dirty="0" sz="27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performance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indicators</a:t>
            </a:r>
            <a:r>
              <a:rPr dirty="0" sz="27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Microsoft Sans Serif"/>
                <a:cs typeface="Microsoft Sans Serif"/>
              </a:rPr>
              <a:t>(KPIs)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dirty="0" sz="27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aligned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endParaRPr sz="2700">
              <a:latin typeface="Microsoft Sans Serif"/>
              <a:cs typeface="Microsoft Sans Serif"/>
            </a:endParaRPr>
          </a:p>
          <a:p>
            <a:pPr marL="12700" marR="581025">
              <a:lnSpc>
                <a:spcPts val="3229"/>
              </a:lnSpc>
              <a:spcBef>
                <a:spcPts val="40"/>
              </a:spcBef>
            </a:pP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goals,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enabling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managers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Microsoft Sans Serif"/>
                <a:cs typeface="Microsoft Sans Serif"/>
              </a:rPr>
              <a:t>performers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those needing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support,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fostering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7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culture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continuous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improvement.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494926" y="257101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 descr="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 descr="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07355" y="1014438"/>
            <a:ext cx="5055235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41275" marR="5080" indent="-29209">
              <a:lnSpc>
                <a:spcPts val="4430"/>
              </a:lnSpc>
              <a:spcBef>
                <a:spcPts val="980"/>
              </a:spcBef>
            </a:pPr>
            <a:r>
              <a:rPr dirty="0" spc="125"/>
              <a:t>Fostering</a:t>
            </a:r>
            <a:r>
              <a:rPr dirty="0" spc="170"/>
              <a:t> </a:t>
            </a:r>
            <a:r>
              <a:rPr dirty="0" spc="105"/>
              <a:t>a</a:t>
            </a:r>
            <a:r>
              <a:rPr dirty="0" spc="175"/>
              <a:t> </a:t>
            </a:r>
            <a:r>
              <a:rPr dirty="0" spc="95"/>
              <a:t>Positive </a:t>
            </a:r>
            <a:r>
              <a:rPr dirty="0" spc="165"/>
              <a:t>Work</a:t>
            </a:r>
            <a:r>
              <a:rPr dirty="0" spc="160"/>
              <a:t> </a:t>
            </a:r>
            <a:r>
              <a:rPr dirty="0" spc="175"/>
              <a:t>Environment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231" y="2902546"/>
            <a:ext cx="4717846" cy="39645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886708" y="2814142"/>
            <a:ext cx="6466205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8890">
              <a:lnSpc>
                <a:spcPct val="100000"/>
              </a:lnSpc>
              <a:spcBef>
                <a:spcPts val="100"/>
              </a:spcBef>
              <a:tabLst>
                <a:tab pos="5182235" algn="l"/>
              </a:tabLst>
            </a:pPr>
            <a:r>
              <a:rPr dirty="0" sz="3000" spc="4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30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Tahoma"/>
                <a:cs typeface="Tahoma"/>
              </a:rPr>
              <a:t>vital</a:t>
            </a:r>
            <a:endParaRPr sz="3000">
              <a:latin typeface="Tahoma"/>
              <a:cs typeface="Tahoma"/>
            </a:endParaRPr>
          </a:p>
          <a:p>
            <a:pPr algn="r" marL="207645" marR="5080" indent="-195580">
              <a:lnSpc>
                <a:spcPct val="100000"/>
              </a:lnSpc>
            </a:pPr>
            <a:r>
              <a:rPr dirty="0" sz="3000" spc="12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Tahoma"/>
                <a:cs typeface="Tahoma"/>
              </a:rPr>
              <a:t>enhancing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Tahoma"/>
                <a:cs typeface="Tahoma"/>
              </a:rPr>
              <a:t>employee</a:t>
            </a:r>
            <a:r>
              <a:rPr dirty="0" sz="30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35">
                <a:solidFill>
                  <a:srgbClr val="FFFFFF"/>
                </a:solidFill>
                <a:latin typeface="Tahoma"/>
                <a:cs typeface="Tahoma"/>
              </a:rPr>
              <a:t>morale</a:t>
            </a:r>
            <a:r>
              <a:rPr dirty="0" sz="3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3000" spc="75">
                <a:solidFill>
                  <a:srgbClr val="FFFFFF"/>
                </a:solidFill>
                <a:latin typeface="Tahoma"/>
                <a:cs typeface="Tahoma"/>
              </a:rPr>
              <a:t>productivity.</a:t>
            </a:r>
            <a:r>
              <a:rPr dirty="0" sz="3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Tahoma"/>
                <a:cs typeface="Tahoma"/>
              </a:rPr>
              <a:t>Encouraging</a:t>
            </a:r>
            <a:r>
              <a:rPr dirty="0" sz="3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20">
                <a:solidFill>
                  <a:srgbClr val="FFFFFF"/>
                </a:solidFill>
                <a:latin typeface="Tahoma"/>
                <a:cs typeface="Tahoma"/>
              </a:rPr>
              <a:t>open </a:t>
            </a:r>
            <a:r>
              <a:rPr dirty="0" sz="3000" spc="100">
                <a:solidFill>
                  <a:srgbClr val="FFFFFF"/>
                </a:solidFill>
                <a:latin typeface="Tahoma"/>
                <a:cs typeface="Tahoma"/>
              </a:rPr>
              <a:t>communication,</a:t>
            </a:r>
            <a:r>
              <a:rPr dirty="0" sz="3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providing</a:t>
            </a:r>
            <a:r>
              <a:rPr dirty="0" sz="3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5">
                <a:solidFill>
                  <a:srgbClr val="FFFFFF"/>
                </a:solidFill>
                <a:latin typeface="Tahoma"/>
                <a:cs typeface="Tahoma"/>
              </a:rPr>
              <a:t>support, </a:t>
            </a:r>
            <a:r>
              <a:rPr dirty="0" sz="30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30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recognizing</a:t>
            </a:r>
            <a:r>
              <a:rPr dirty="0" sz="30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Tahoma"/>
                <a:cs typeface="Tahoma"/>
              </a:rPr>
              <a:t>achievements</a:t>
            </a:r>
            <a:r>
              <a:rPr dirty="0" sz="30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dirty="0" sz="3000" spc="70">
                <a:solidFill>
                  <a:srgbClr val="FFFFFF"/>
                </a:solidFill>
                <a:latin typeface="Tahoma"/>
                <a:cs typeface="Tahoma"/>
              </a:rPr>
              <a:t>significantly</a:t>
            </a:r>
            <a:r>
              <a:rPr dirty="0" sz="30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95">
                <a:solidFill>
                  <a:srgbClr val="FFFFFF"/>
                </a:solidFill>
                <a:latin typeface="Tahoma"/>
                <a:cs typeface="Tahoma"/>
              </a:rPr>
              <a:t>impact</a:t>
            </a:r>
            <a:r>
              <a:rPr dirty="0" sz="30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00">
                <a:solidFill>
                  <a:srgbClr val="FFFFFF"/>
                </a:solidFill>
                <a:latin typeface="Tahoma"/>
                <a:cs typeface="Tahoma"/>
              </a:rPr>
              <a:t>employee </a:t>
            </a:r>
            <a:r>
              <a:rPr dirty="0" sz="3000" spc="80">
                <a:solidFill>
                  <a:srgbClr val="FFFFFF"/>
                </a:solidFill>
                <a:latin typeface="Tahoma"/>
                <a:cs typeface="Tahoma"/>
              </a:rPr>
              <a:t>satisfaction</a:t>
            </a:r>
            <a:r>
              <a:rPr dirty="0" sz="30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30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70">
                <a:solidFill>
                  <a:srgbClr val="FFFFFF"/>
                </a:solidFill>
                <a:latin typeface="Tahoma"/>
                <a:cs typeface="Tahoma"/>
              </a:rPr>
              <a:t>overall</a:t>
            </a:r>
            <a:endParaRPr sz="3000">
              <a:latin typeface="Tahoma"/>
              <a:cs typeface="Tahoma"/>
            </a:endParaRPr>
          </a:p>
          <a:p>
            <a:pPr algn="r" marR="6985">
              <a:lnSpc>
                <a:spcPct val="100000"/>
              </a:lnSpc>
            </a:pPr>
            <a:r>
              <a:rPr dirty="0" sz="3000" spc="90">
                <a:solidFill>
                  <a:srgbClr val="FFFFFF"/>
                </a:solidFill>
                <a:latin typeface="Tahoma"/>
                <a:cs typeface="Tahoma"/>
              </a:rPr>
              <a:t>performance.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380505" y="255976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4" name="object 14" descr="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47"/>
                </a:lnTo>
                <a:lnTo>
                  <a:pt x="827410" y="2669057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2056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dirty="0" spc="120"/>
              <a:t>Training</a:t>
            </a:r>
            <a:r>
              <a:rPr dirty="0" spc="160"/>
              <a:t> </a:t>
            </a:r>
            <a:r>
              <a:rPr dirty="0" spc="210"/>
              <a:t>and</a:t>
            </a:r>
            <a:r>
              <a:rPr dirty="0" spc="165"/>
              <a:t> </a:t>
            </a:r>
            <a:r>
              <a:rPr dirty="0" spc="220"/>
              <a:t>Development </a:t>
            </a:r>
            <a:r>
              <a:rPr dirty="0" spc="140"/>
              <a:t>Programs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52036" y="3228746"/>
            <a:ext cx="4133862" cy="35713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84683" y="4911064"/>
            <a:ext cx="1988058" cy="32264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620353" y="3147898"/>
            <a:ext cx="6571615" cy="290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35"/>
              </a:lnSpc>
              <a:spcBef>
                <a:spcPts val="100"/>
              </a:spcBef>
            </a:pP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Investing</a:t>
            </a:r>
            <a:r>
              <a:rPr dirty="0" sz="2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2700">
              <a:latin typeface="Trebuchet MS"/>
              <a:cs typeface="Trebuchet MS"/>
            </a:endParaRPr>
          </a:p>
          <a:p>
            <a:pPr marL="12700" marR="5080">
              <a:lnSpc>
                <a:spcPts val="3229"/>
              </a:lnSpc>
              <a:spcBef>
                <a:spcPts val="105"/>
              </a:spcBef>
            </a:pP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helps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employees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enhance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skills</a:t>
            </a:r>
            <a:r>
              <a:rPr dirty="0" sz="27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adapt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ahoma"/>
                <a:cs typeface="Tahoma"/>
              </a:rPr>
              <a:t>changing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job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requirements.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ts val="3115"/>
              </a:lnSpc>
            </a:pP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Organizations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27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prioritize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ts val="3229"/>
              </a:lnSpc>
              <a:spcBef>
                <a:spcPts val="60"/>
              </a:spcBef>
            </a:pP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growth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often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see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increased</a:t>
            </a:r>
            <a:endParaRPr sz="2700">
              <a:latin typeface="Tahoma"/>
              <a:cs typeface="Tahoma"/>
            </a:endParaRPr>
          </a:p>
          <a:p>
            <a:pPr marL="12700" marR="88265">
              <a:lnSpc>
                <a:spcPts val="3229"/>
              </a:lnSpc>
              <a:spcBef>
                <a:spcPts val="100"/>
              </a:spcBef>
            </a:pP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retention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ahoma"/>
                <a:cs typeface="Tahoma"/>
              </a:rPr>
              <a:t>rates,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leading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improved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performance.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2056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dirty="0" spc="110"/>
              <a:t>Leveraging</a:t>
            </a:r>
            <a:r>
              <a:rPr dirty="0" spc="65"/>
              <a:t> </a:t>
            </a:r>
            <a:r>
              <a:rPr dirty="0" spc="160"/>
              <a:t>Technology</a:t>
            </a:r>
            <a:r>
              <a:rPr dirty="0" spc="70"/>
              <a:t> </a:t>
            </a:r>
            <a:r>
              <a:rPr dirty="0" spc="140"/>
              <a:t>for </a:t>
            </a:r>
            <a:r>
              <a:rPr dirty="0" spc="200"/>
              <a:t>Efficiency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03155" y="3228746"/>
            <a:ext cx="1768754" cy="35730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620353" y="3147898"/>
            <a:ext cx="6534784" cy="2903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  <a:tabLst>
                <a:tab pos="3223260" algn="l"/>
              </a:tabLst>
            </a:pP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Utilizing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streamline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workflows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enhance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communication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among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ahoma"/>
                <a:cs typeface="Tahoma"/>
              </a:rPr>
              <a:t>teams.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dirty="0" sz="27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collaboration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platforms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reduce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redundancies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and improve</a:t>
            </a:r>
            <a:r>
              <a:rPr dirty="0" sz="27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overall</a:t>
            </a:r>
            <a:r>
              <a:rPr dirty="0" sz="27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FFFFF"/>
                </a:solidFill>
                <a:latin typeface="Tahoma"/>
                <a:cs typeface="Tahoma"/>
              </a:rPr>
              <a:t>efficiency,</a:t>
            </a:r>
            <a:r>
              <a:rPr dirty="0" sz="2700" spc="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allowing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employees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focus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45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core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ahoma"/>
                <a:cs typeface="Tahoma"/>
              </a:rPr>
              <a:t>tasks.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2024-08-31T01:18:14Z</dcterms:created>
  <dcterms:modified xsi:type="dcterms:W3CDTF">2024-08-31T01:18:14Z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2024-08-31T00:00:00Z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2024-08-31T00:00:00Z</vt:filetime>
  </property>
  <property fmtid="{D5CDD505-2E9C-101B-9397-08002B2CF9AE}" pid="5" name="Producer">
    <vt:lpwstr>GPL Ghostscript 10.02.0</vt:lpwstr>
  </property>
</Properties>
</file>